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3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60053-B4AB-447C-9889-DC584967E645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B6305-06C2-44E4-ADED-22CD3A695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5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9E41A-2F74-4D20-8AAA-519EC7D36D4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0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9E41A-2F74-4D20-8AAA-519EC7D36D4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1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91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4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1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8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15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9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5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46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5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g"/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g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7" Type="http://schemas.openxmlformats.org/officeDocument/2006/relationships/image" Target="../media/image39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g"/><Relationship Id="rId5" Type="http://schemas.openxmlformats.org/officeDocument/2006/relationships/image" Target="../media/image37.jpg"/><Relationship Id="rId4" Type="http://schemas.openxmlformats.org/officeDocument/2006/relationships/image" Target="../media/image36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jp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800" y="254758"/>
            <a:ext cx="8534400" cy="6477000"/>
            <a:chOff x="304800" y="228600"/>
            <a:chExt cx="8534400" cy="6477000"/>
          </a:xfrm>
        </p:grpSpPr>
        <p:sp>
          <p:nvSpPr>
            <p:cNvPr id="2" name="Flowchart: Alternate Process 1"/>
            <p:cNvSpPr/>
            <p:nvPr/>
          </p:nvSpPr>
          <p:spPr>
            <a:xfrm>
              <a:off x="304800" y="228600"/>
              <a:ext cx="8534400" cy="6477000"/>
            </a:xfrm>
            <a:prstGeom prst="flowChartAlternateProcess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572000" y="4398124"/>
              <a:ext cx="3886200" cy="1862048"/>
            </a:xfrm>
            <a:prstGeom prst="rect">
              <a:avLst/>
            </a:prstGeom>
            <a:noFill/>
            <a:scene3d>
              <a:camera prst="orthographicFront">
                <a:rot lat="0" lon="21299996" rev="0"/>
              </a:camera>
              <a:lightRig rig="threePt" dir="t"/>
            </a:scene3d>
          </p:spPr>
          <p:txBody>
            <a:bodyPr wrap="square" rtlCol="0">
              <a:prstTxWarp prst="textWave2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bn-BD" sz="11500" b="1" cap="all" dirty="0" smtClean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  <a:latin typeface="NikoshBAN" pitchFamily="2" charset="0"/>
                  <a:cs typeface="NikoshBAN" pitchFamily="2" charset="0"/>
                </a:rPr>
                <a:t>স্বাগতম</a:t>
              </a:r>
              <a:r>
                <a:rPr lang="bn-BD" b="1" cap="all" dirty="0" smtClean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endPara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659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90600"/>
            <a:ext cx="6400800" cy="487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কাজঃ (৫মিনিট )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  কয়টি অবস্থায়  থাকতে পারে  এবং অবস্থাগুলোর নাম </a:t>
            </a:r>
            <a:r>
              <a:rPr lang="bn-BD" sz="32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বলো ।</a:t>
            </a:r>
            <a:endParaRPr lang="bn-BD" sz="32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bn-BD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উত্তরঃ পদার্থ তিনটি অবস্থায় থাকতে পারে এবং অবস্থাগুলোর নাম কঠিন, তরল ও বায়বীয় ।  </a:t>
            </a:r>
            <a:endParaRPr lang="en-US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8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228600"/>
            <a:ext cx="2133600" cy="1981200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362200" y="232012"/>
            <a:ext cx="2133600" cy="19812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648200" y="232012"/>
            <a:ext cx="2133600" cy="1981200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934200" y="232012"/>
            <a:ext cx="2133600" cy="1981200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135752"/>
              </p:ext>
            </p:extLst>
          </p:nvPr>
        </p:nvGraphicFramePr>
        <p:xfrm>
          <a:off x="551597" y="4419600"/>
          <a:ext cx="788840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103"/>
                <a:gridCol w="2514600"/>
                <a:gridCol w="2610703"/>
              </a:tblGrid>
              <a:tr h="2438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কঠিন</a:t>
                      </a:r>
                      <a:r>
                        <a:rPr lang="bn-BD" sz="2000" b="1" baseline="0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তরল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বায়বীয় 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১।কঠিন</a:t>
                      </a:r>
                      <a:r>
                        <a:rPr lang="bn-BD" sz="2000" b="1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পদার্থের নির্দিষ্ট আকার ও আয়তন আছে । </a:t>
                      </a:r>
                      <a:endParaRPr lang="en-US" sz="2000" b="1" dirty="0">
                        <a:solidFill>
                          <a:srgbClr val="00B05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১। নির্দিষ্ট</a:t>
                      </a:r>
                      <a:r>
                        <a:rPr lang="bn-BD" sz="2000" b="1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আয়তন আছে কিন্তু নির্দিষ্ট আকার নেই । </a:t>
                      </a:r>
                      <a:endParaRPr lang="en-US" sz="2000" b="1" dirty="0">
                        <a:solidFill>
                          <a:srgbClr val="00B05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১। বায়বীয় পদার্থের</a:t>
                      </a:r>
                      <a:r>
                        <a:rPr lang="bn-BD" sz="2000" b="1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আকার বা আয়তন কোনটিই নির্দিষ্ট নয়।  </a:t>
                      </a:r>
                      <a:endParaRPr lang="en-US" sz="2000" b="1" dirty="0">
                        <a:solidFill>
                          <a:srgbClr val="00B05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২। স্বাভাবিক অবস্থায়</a:t>
                      </a:r>
                      <a:r>
                        <a:rPr lang="bn-BD" sz="2000" b="1" baseline="0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আকার ও আয়তনের কোনো পরিবর্তন হয় না।</a:t>
                      </a:r>
                      <a:endParaRPr lang="en-US" sz="2000" b="1" dirty="0">
                        <a:solidFill>
                          <a:srgbClr val="00B0F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২।</a:t>
                      </a:r>
                      <a:r>
                        <a:rPr lang="bn-BD" sz="2000" b="1" baseline="0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এদের যে পাত্রে রাখা যায় সেই পাত্রের আকার ধারণ করে। </a:t>
                      </a:r>
                      <a:endParaRPr lang="en-US" sz="2000" b="1" dirty="0">
                        <a:solidFill>
                          <a:srgbClr val="00B0F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২।যখন</a:t>
                      </a:r>
                      <a:r>
                        <a:rPr lang="bn-BD" sz="2000" b="1" baseline="0" dirty="0" smtClean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যে পাত্রে রাখা যায় তখন সে পাত্রের আকার ও আয়তন লাভ করে। </a:t>
                      </a:r>
                      <a:endParaRPr lang="en-US" sz="2000" b="1" dirty="0">
                        <a:solidFill>
                          <a:srgbClr val="00B0F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143000" y="2702257"/>
            <a:ext cx="6248400" cy="137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r>
              <a:rPr lang="bn-B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কঠিন, তরল ও বায়বীয় পদার্থের মধ্যে পার্থক্য কর। 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3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iterate type="lt">
                                    <p:tmPct val="11579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/>
        </p:nvSpPr>
        <p:spPr>
          <a:xfrm>
            <a:off x="685800" y="395785"/>
            <a:ext cx="3505200" cy="1828800"/>
          </a:xfrm>
          <a:prstGeom prst="round2Same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 Same Side Corner Rectangle 2"/>
          <p:cNvSpPr/>
          <p:nvPr/>
        </p:nvSpPr>
        <p:spPr>
          <a:xfrm>
            <a:off x="4876800" y="380999"/>
            <a:ext cx="3657600" cy="1828801"/>
          </a:xfrm>
          <a:prstGeom prst="round2Same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 Same Side Corner Rectangle 3"/>
          <p:cNvSpPr/>
          <p:nvPr/>
        </p:nvSpPr>
        <p:spPr>
          <a:xfrm>
            <a:off x="685800" y="2743200"/>
            <a:ext cx="3505200" cy="1676400"/>
          </a:xfrm>
          <a:prstGeom prst="round2Same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 Same Side Corner Rectangle 4"/>
          <p:cNvSpPr/>
          <p:nvPr/>
        </p:nvSpPr>
        <p:spPr>
          <a:xfrm>
            <a:off x="4876800" y="2743200"/>
            <a:ext cx="3657600" cy="1676400"/>
          </a:xfrm>
          <a:prstGeom prst="round2Same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711958" y="4724400"/>
            <a:ext cx="3505200" cy="1752600"/>
            <a:chOff x="711958" y="4724400"/>
            <a:chExt cx="3505200" cy="1752600"/>
          </a:xfrm>
        </p:grpSpPr>
        <p:sp>
          <p:nvSpPr>
            <p:cNvPr id="6" name="Round Same Side Corner Rectangle 5"/>
            <p:cNvSpPr/>
            <p:nvPr/>
          </p:nvSpPr>
          <p:spPr>
            <a:xfrm>
              <a:off x="711958" y="4724400"/>
              <a:ext cx="3505200" cy="1752600"/>
            </a:xfrm>
            <a:prstGeom prst="round2Same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0" y="6096000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অক্সিজেন  + হাইড্রোজেন  =পানি 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876800" y="4724400"/>
            <a:ext cx="3657600" cy="1771710"/>
            <a:chOff x="4876800" y="4724400"/>
            <a:chExt cx="3657600" cy="1771710"/>
          </a:xfrm>
        </p:grpSpPr>
        <p:sp>
          <p:nvSpPr>
            <p:cNvPr id="8" name="Round Same Side Corner Rectangle 7"/>
            <p:cNvSpPr/>
            <p:nvPr/>
          </p:nvSpPr>
          <p:spPr>
            <a:xfrm>
              <a:off x="4876800" y="4724400"/>
              <a:ext cx="3657600" cy="1752600"/>
            </a:xfrm>
            <a:prstGeom prst="round2SameRect">
              <a:avLst/>
            </a:prstGeom>
            <a:blipFill dpi="0"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dirty="0" smtClean="0"/>
                <a:t> 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76800" y="6096000"/>
              <a:ext cx="3657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অক্সিজেন+হাইড্রোজেন  +ধূলিকণা=বাতাস </a:t>
              </a:r>
              <a:endPara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101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1524000" y="1371600"/>
            <a:ext cx="6096000" cy="3733800"/>
          </a:xfrm>
          <a:prstGeom prst="beve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কাজঃ (৬মিনিট 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ও যৌগিক পদার্থের পার্থক্য কর ।</a:t>
            </a:r>
          </a:p>
        </p:txBody>
      </p:sp>
    </p:spTree>
    <p:extLst>
      <p:ext uri="{BB962C8B-B14F-4D97-AF65-F5344CB8AC3E}">
        <p14:creationId xmlns:p14="http://schemas.microsoft.com/office/powerpoint/2010/main" val="363016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62000"/>
            <a:ext cx="7620000" cy="541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সমাধানঃ</a:t>
            </a:r>
          </a:p>
          <a:p>
            <a:endParaRPr lang="bn-BD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B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731141"/>
              </p:ext>
            </p:extLst>
          </p:nvPr>
        </p:nvGraphicFramePr>
        <p:xfrm>
          <a:off x="1083006" y="2026920"/>
          <a:ext cx="682558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2794"/>
                <a:gridCol w="3412794"/>
              </a:tblGrid>
              <a:tr h="1531891">
                <a:tc>
                  <a:txBody>
                    <a:bodyPr/>
                    <a:lstStyle/>
                    <a:p>
                      <a:r>
                        <a:rPr lang="bn-BD" sz="1800" b="1" dirty="0" smtClean="0">
                          <a:solidFill>
                            <a:srgbClr val="0070C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১।</a:t>
                      </a:r>
                      <a:r>
                        <a:rPr lang="bn-BD" sz="2000" b="1" dirty="0" smtClean="0">
                          <a:solidFill>
                            <a:srgbClr val="0070C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যে পদার্থকে</a:t>
                      </a:r>
                      <a:r>
                        <a:rPr lang="bn-BD" sz="2000" b="1" baseline="0" dirty="0" smtClean="0">
                          <a:solidFill>
                            <a:srgbClr val="0070C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 আলাদা করলে ঐ পদার্থ  ছাড়া অন্য কোন  পদার্থ  পাওয়া  যায় না, তাকে মৌলিক পদার্থ  বলে । </a:t>
                      </a:r>
                      <a:endParaRPr lang="en-US" sz="2000" b="1" baseline="0" dirty="0" smtClean="0">
                        <a:solidFill>
                          <a:srgbClr val="0070C0"/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r>
                        <a:rPr lang="en-U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2</a:t>
                      </a:r>
                      <a:r>
                        <a:rPr lang="bn-BD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। মৌলিক পদার্থের  অণু  একই  রকমের  </a:t>
                      </a:r>
                    </a:p>
                    <a:p>
                      <a:r>
                        <a:rPr lang="bn-BD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পরমাণু  দ্বারা  গঠিত । 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1800" b="1" dirty="0" smtClean="0">
                          <a:solidFill>
                            <a:srgbClr val="0070C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১।  যে পদার্থকে</a:t>
                      </a:r>
                      <a:r>
                        <a:rPr lang="bn-BD" sz="1800" b="1" baseline="0" dirty="0" smtClean="0">
                          <a:solidFill>
                            <a:srgbClr val="0070C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 আলাদা করলে  ঐ পদার্থ ছাড়া অন্য কোনো পদারথ পাওয়া যায়, তাকে  যৌগিক পদার্থ বলে । </a:t>
                      </a:r>
                    </a:p>
                    <a:p>
                      <a:r>
                        <a:rPr lang="bn-BD" sz="1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২। যৌগিক পদার্থের অণু ভিন্ন রকমের পরমাণু দ্বারা গঠিত ।  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8749">
                <a:tc>
                  <a:txBody>
                    <a:bodyPr/>
                    <a:lstStyle/>
                    <a:p>
                      <a:r>
                        <a:rPr lang="bn-BD" sz="1800" b="1" dirty="0" smtClean="0">
                          <a:solidFill>
                            <a:srgbClr val="00B05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৩। পৃথিবীতে</a:t>
                      </a:r>
                      <a:r>
                        <a:rPr lang="bn-BD" sz="1800" b="1" baseline="0" dirty="0" smtClean="0">
                          <a:solidFill>
                            <a:srgbClr val="00B05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  মৌলিক  পদার্থের  সংখ্যা  ১০৯ টি ।</a:t>
                      </a:r>
                    </a:p>
                    <a:p>
                      <a:r>
                        <a:rPr lang="bn-BD" sz="18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৪। মৌলিক পদার্থের ক্ষুদ্র তম  অংশের নাম পরমাণু । </a:t>
                      </a:r>
                      <a:endParaRPr 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1800" b="1" dirty="0" smtClean="0">
                          <a:solidFill>
                            <a:srgbClr val="00B05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৩। পৃথিবীতে</a:t>
                      </a:r>
                      <a:r>
                        <a:rPr lang="bn-BD" sz="1800" b="1" baseline="0" dirty="0" smtClean="0">
                          <a:solidFill>
                            <a:srgbClr val="00B050"/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  যৌগিক পদার্থের  সংখ্যা  অসংখ্য ( ৫০ লক্ষের ও বেশী )</a:t>
                      </a:r>
                      <a:endParaRPr lang="en-US" sz="1800" b="1" dirty="0" smtClean="0">
                        <a:solidFill>
                          <a:srgbClr val="00B050"/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r>
                        <a:rPr lang="bn-BD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৪। যৌগিক</a:t>
                      </a:r>
                      <a:r>
                        <a:rPr lang="bn-BD" sz="18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NikoshBAN" pitchFamily="2" charset="0"/>
                          <a:cs typeface="NikoshBAN" pitchFamily="2" charset="0"/>
                        </a:rPr>
                        <a:t> পদার্থের  ক্ষুদ্রতম ভাগের নাম  অণু </a:t>
                      </a:r>
                      <a:endParaRPr lang="en-US" sz="1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bn-BD" sz="1800" b="1" dirty="0" smtClean="0">
                        <a:solidFill>
                          <a:srgbClr val="00B050"/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bn-BD" sz="1800" b="1" dirty="0" smtClean="0">
                        <a:solidFill>
                          <a:srgbClr val="00B050"/>
                        </a:solidFill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590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28600"/>
            <a:ext cx="8001000" cy="64008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6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 কয়টি অবস্থায় থাকতে পারে?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 উক্তিগুলো পড়ো- </a:t>
            </a:r>
          </a:p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i.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মৌলিক পদার্থকে আলাদা করলে অন্য কোনো পদার্থ পাওয়া যায় । </a:t>
            </a:r>
          </a:p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ii.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যৌগিক পদার্থকে আলাদা করলে ঐ পদার্থ ছাড়াও অন্য পদার্থও পাওয়া যায় । </a:t>
            </a:r>
          </a:p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iii.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পদার্থ দুই প্রকার । </a:t>
            </a:r>
          </a:p>
          <a:p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কোনটি  সঠিক ? </a:t>
            </a:r>
          </a:p>
          <a:p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ক)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খ) 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গ)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ঘ)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iii</a:t>
            </a:r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</a:t>
            </a:r>
          </a:p>
          <a:p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95400" y="4988256"/>
            <a:ext cx="457200" cy="4572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1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2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526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545911" y="304800"/>
            <a:ext cx="2438400" cy="1905000"/>
            <a:chOff x="545911" y="304800"/>
            <a:chExt cx="2438400" cy="1905000"/>
          </a:xfrm>
        </p:grpSpPr>
        <p:sp>
          <p:nvSpPr>
            <p:cNvPr id="8" name="Flowchart: Preparation 7"/>
            <p:cNvSpPr/>
            <p:nvPr/>
          </p:nvSpPr>
          <p:spPr>
            <a:xfrm>
              <a:off x="545911" y="304800"/>
              <a:ext cx="2438400" cy="1905000"/>
            </a:xfrm>
            <a:prstGeom prst="flowChartPreparation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79311" y="1371600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সোনা</a:t>
              </a:r>
              <a:r>
                <a:rPr lang="bn-BD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202106" y="304800"/>
            <a:ext cx="2438400" cy="1905000"/>
            <a:chOff x="3455158" y="381000"/>
            <a:chExt cx="2438400" cy="1905000"/>
          </a:xfrm>
        </p:grpSpPr>
        <p:sp>
          <p:nvSpPr>
            <p:cNvPr id="9" name="Flowchart: Preparation 8"/>
            <p:cNvSpPr/>
            <p:nvPr/>
          </p:nvSpPr>
          <p:spPr>
            <a:xfrm>
              <a:off x="3455158" y="381000"/>
              <a:ext cx="2438400" cy="1905000"/>
            </a:xfrm>
            <a:prstGeom prst="flowChartPreparation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52900" y="383275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লবণ </a:t>
              </a:r>
              <a:endParaRPr lang="en-US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122158" y="307075"/>
            <a:ext cx="2438400" cy="1905000"/>
            <a:chOff x="6189260" y="383275"/>
            <a:chExt cx="2438400" cy="1905000"/>
          </a:xfrm>
        </p:grpSpPr>
        <p:sp>
          <p:nvSpPr>
            <p:cNvPr id="4" name="Flowchart: Preparation 3"/>
            <p:cNvSpPr/>
            <p:nvPr/>
          </p:nvSpPr>
          <p:spPr>
            <a:xfrm>
              <a:off x="6189260" y="383275"/>
              <a:ext cx="2438400" cy="1905000"/>
            </a:xfrm>
            <a:prstGeom prst="flowChartPreparation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63118" y="1357251"/>
              <a:ext cx="1143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রুপা</a:t>
              </a:r>
              <a:r>
                <a:rPr lang="bn-BD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45911" y="2286000"/>
            <a:ext cx="2362200" cy="1905000"/>
            <a:chOff x="527145" y="2448679"/>
            <a:chExt cx="2362200" cy="1905000"/>
          </a:xfrm>
        </p:grpSpPr>
        <p:sp>
          <p:nvSpPr>
            <p:cNvPr id="11" name="Flowchart: Preparation 10"/>
            <p:cNvSpPr/>
            <p:nvPr/>
          </p:nvSpPr>
          <p:spPr>
            <a:xfrm>
              <a:off x="527145" y="2448679"/>
              <a:ext cx="2362200" cy="1905000"/>
            </a:xfrm>
            <a:prstGeom prst="flowChartPreparation">
              <a:avLst/>
            </a:prstGeom>
            <a:blipFill dpi="0"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56213" y="2975212"/>
              <a:ext cx="11549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পানি 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202106" y="2304997"/>
            <a:ext cx="2438400" cy="1905000"/>
            <a:chOff x="3429000" y="2405088"/>
            <a:chExt cx="2438400" cy="1905000"/>
          </a:xfrm>
        </p:grpSpPr>
        <p:sp>
          <p:nvSpPr>
            <p:cNvPr id="12" name="Flowchart: Preparation 11"/>
            <p:cNvSpPr/>
            <p:nvPr/>
          </p:nvSpPr>
          <p:spPr>
            <a:xfrm>
              <a:off x="3429000" y="2405088"/>
              <a:ext cx="2438400" cy="1905000"/>
            </a:xfrm>
            <a:prstGeom prst="flowChartPreparation">
              <a:avLst/>
            </a:prstGeom>
            <a:blipFill dpi="0"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191000" y="3197361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তামা</a:t>
              </a:r>
              <a:r>
                <a:rPr lang="bn-BD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161964" y="2304997"/>
            <a:ext cx="2345140" cy="1905000"/>
            <a:chOff x="6235890" y="2376655"/>
            <a:chExt cx="2345140" cy="1905000"/>
          </a:xfrm>
        </p:grpSpPr>
        <p:sp>
          <p:nvSpPr>
            <p:cNvPr id="7" name="Flowchart: Preparation 6"/>
            <p:cNvSpPr/>
            <p:nvPr/>
          </p:nvSpPr>
          <p:spPr>
            <a:xfrm>
              <a:off x="6235890" y="2376655"/>
              <a:ext cx="2345140" cy="1905000"/>
            </a:xfrm>
            <a:prstGeom prst="flowChartPreparation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70527" y="3068949"/>
              <a:ext cx="8711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চিনি </a:t>
              </a:r>
              <a:endPara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6" name="Flowchart: Delay 25"/>
          <p:cNvSpPr/>
          <p:nvPr/>
        </p:nvSpPr>
        <p:spPr>
          <a:xfrm>
            <a:off x="618699" y="4419600"/>
            <a:ext cx="7758183" cy="2209800"/>
          </a:xfrm>
          <a:prstGeom prst="flowChartDelay">
            <a:avLst/>
          </a:prstGeom>
          <a:pattFill prst="pct60">
            <a:fgClr>
              <a:schemeClr val="accent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উপরের ছবিগুলো দেখে নিচের প্রশ্নটির উত্তর দাও।</a:t>
            </a:r>
          </a:p>
          <a:p>
            <a:r>
              <a:rPr lang="bn-BD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কোনগুলো মৌলিক পদার্থ? </a:t>
            </a:r>
          </a:p>
          <a:p>
            <a:r>
              <a:rPr lang="bn-BD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ক) সোনা, লবণ  খ) রুপা, পানি  গ) তামা, চিনি  ঘ) সোনা, রুপা, তামা  </a:t>
            </a:r>
          </a:p>
          <a:p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091752" y="5538148"/>
            <a:ext cx="304800" cy="419100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 uiExpand="1" build="p" bldLvl="3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00200" y="990600"/>
            <a:ext cx="6400800" cy="464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একই পদার্থ যে তিনটি অবস্থায় থাকতে পারে, তা ব্যাখ্যা কর। </a:t>
            </a:r>
            <a:endParaRPr lang="en-US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7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914400" y="304800"/>
            <a:ext cx="7239000" cy="5791200"/>
          </a:xfrm>
          <a:prstGeom prst="flowChartMagneticDisk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Triangle">
              <a:avLst/>
            </a:prstTxWarp>
          </a:bodyPr>
          <a:lstStyle/>
          <a:p>
            <a:pPr algn="ctr"/>
            <a:r>
              <a:rPr lang="bn-BD" sz="199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42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91787" y="437866"/>
            <a:ext cx="2514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DoubleWave1">
              <a:avLst/>
            </a:prstTxWarp>
          </a:bodyPr>
          <a:lstStyle/>
          <a:p>
            <a:r>
              <a:rPr lang="bn-BD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752600"/>
            <a:ext cx="4800600" cy="441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রফিকুল ইসলাম সরকার </a:t>
            </a:r>
          </a:p>
          <a:p>
            <a:pPr algn="ctr"/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পদবিঃ প্রদর্শক </a:t>
            </a:r>
          </a:p>
          <a:p>
            <a:pPr algn="ctr"/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পদার্থ বিজ্ঞান 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জয়পুরহাট গার্লস  ক্যাডেট</a:t>
            </a: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কলেজ </a:t>
            </a:r>
          </a:p>
          <a:p>
            <a:pPr algn="ctr"/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আই ডি নং ১৯ </a:t>
            </a:r>
          </a:p>
          <a:p>
            <a:pPr algn="ctr"/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মোবাইলঃ ০১৭১৭৩১৪৫৬৩ </a:t>
            </a:r>
          </a:p>
          <a:p>
            <a:pPr algn="ctr"/>
            <a:r>
              <a:rPr lang="bn-BD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ই-মেইলঃ 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rafiqul_amatul@yahoo.com</a:t>
            </a:r>
            <a:endParaRPr lang="bn-BD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752600"/>
            <a:ext cx="3733800" cy="441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14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600200" y="762000"/>
            <a:ext cx="5943600" cy="1676400"/>
          </a:xfrm>
          <a:prstGeom prst="horizontalScroll">
            <a:avLst/>
          </a:prstGeom>
          <a:solidFill>
            <a:schemeClr val="bg2">
              <a:lumMod val="90000"/>
            </a:schemeClr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anUp">
              <a:avLst/>
            </a:prstTxWarp>
          </a:bodyPr>
          <a:lstStyle/>
          <a:p>
            <a:pPr algn="ctr"/>
            <a:r>
              <a:rPr lang="bn-BD" sz="9600" b="1" dirty="0" smtClean="0">
                <a:solidFill>
                  <a:srgbClr val="00B05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9600" b="1" dirty="0">
              <a:solidFill>
                <a:srgbClr val="00B05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4600" y="2735239"/>
            <a:ext cx="4419600" cy="297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শ্রেণীঃ ষষ্ঠ</a:t>
            </a: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সাধারণ বিজ্ঞান </a:t>
            </a: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পাঠঃ পদার্থ </a:t>
            </a: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 চতুর্থ </a:t>
            </a: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সময়ঃ ৫০মিনিট</a:t>
            </a:r>
          </a:p>
          <a:p>
            <a:pPr algn="ctr"/>
            <a:r>
              <a:rPr lang="bn-B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 ১৫/০১/২০১৪ 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7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accent6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" y="228600"/>
            <a:ext cx="2057400" cy="2362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438400" y="228600"/>
            <a:ext cx="2057400" cy="23622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228600"/>
            <a:ext cx="2057400" cy="236220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934200" y="304800"/>
            <a:ext cx="1981200" cy="2286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8600" y="3886200"/>
            <a:ext cx="2057400" cy="213360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8400" y="3796352"/>
            <a:ext cx="2057400" cy="2223447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48200" y="3796353"/>
            <a:ext cx="2057400" cy="2223446"/>
          </a:xfrm>
          <a:prstGeom prst="ellipse">
            <a:avLst/>
          </a:prstGeom>
          <a:blipFill>
            <a:blip r:embed="rId8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34200" y="3796353"/>
            <a:ext cx="1981200" cy="2223446"/>
          </a:xfrm>
          <a:prstGeom prst="ellipse">
            <a:avLst/>
          </a:pr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9600" y="2743200"/>
            <a:ext cx="1295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টেবিল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19400" y="2743200"/>
            <a:ext cx="1295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পানি 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14984" y="2743200"/>
            <a:ext cx="1295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ইট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77100" y="2743200"/>
            <a:ext cx="1295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বই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77100" y="6096000"/>
            <a:ext cx="1295400" cy="457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বাতাস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29200" y="6096000"/>
            <a:ext cx="1295400" cy="457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পানি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19400" y="6096000"/>
            <a:ext cx="1295400" cy="457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বাষ্প 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9600" y="6096000"/>
            <a:ext cx="1295400" cy="457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গাছ 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7124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9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3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3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1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 animBg="1"/>
      <p:bldP spid="3" grpId="0" build="p" bldLvl="3" animBg="1"/>
      <p:bldP spid="4" grpId="0" build="p" bldLvl="4" animBg="1"/>
      <p:bldP spid="5" grpId="0" build="p" bldLvl="2" animBg="1"/>
      <p:bldP spid="6" grpId="0" build="p" animBg="1"/>
      <p:bldP spid="7" grpId="0" build="p" animBg="1"/>
      <p:bldP spid="8" grpId="0" build="p" bldLvl="4" animBg="1"/>
      <p:bldP spid="9" grpId="0" build="p" bldLvl="2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irect Access Storage 1"/>
          <p:cNvSpPr/>
          <p:nvPr/>
        </p:nvSpPr>
        <p:spPr>
          <a:xfrm>
            <a:off x="304800" y="990600"/>
            <a:ext cx="8534400" cy="3657600"/>
          </a:xfrm>
          <a:prstGeom prst="flowChartMagneticDrum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DoubleWave1">
              <a:avLst/>
            </a:prstTxWarp>
          </a:bodyPr>
          <a:lstStyle/>
          <a:p>
            <a:r>
              <a:rPr lang="bn-BD" sz="6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পাঠঃ  </a:t>
            </a:r>
            <a:r>
              <a:rPr lang="bn-BD" sz="1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bn-BD" sz="13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3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23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3400" y="685800"/>
            <a:ext cx="2514600" cy="1143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শিখনফলঃ</a:t>
            </a:r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4610100" y="533400"/>
            <a:ext cx="3467100" cy="1828800"/>
          </a:xfrm>
          <a:prstGeom prst="wedgeEllipseCallout">
            <a:avLst>
              <a:gd name="adj1" fmla="val -79626"/>
              <a:gd name="adj2" fmla="val 8115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 পাঠ  শেষে  শিক্ষার্থীরা- </a:t>
            </a:r>
            <a:endParaRPr lang="en-US" sz="4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971800"/>
            <a:ext cx="8153400" cy="3657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 কি তা বলতে পারবে 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পদার্থের  কয়টি অবস্থা তা বলতে পারবে 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কঠিন, তরল ও বায়বীয় পদার্থের মধ্যে পার্থক্য করতে পারবে 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ও যৌগিক পদার্থের মধ্যে পার্থক্য করতে পারবে । </a:t>
            </a:r>
          </a:p>
          <a:p>
            <a:endParaRPr lang="bn-BD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39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28600" y="457200"/>
            <a:ext cx="4114800" cy="2590800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724400" y="457200"/>
            <a:ext cx="4114800" cy="2623782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28600" y="3886200"/>
            <a:ext cx="4114800" cy="2438400"/>
          </a:xfrm>
          <a:prstGeom prst="round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724401" y="3886200"/>
            <a:ext cx="4114800" cy="2438400"/>
          </a:xfrm>
          <a:prstGeom prst="round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5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2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0169" y="762000"/>
            <a:ext cx="42672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কাজঃ (৩ মিনিট )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8995" y="1994848"/>
            <a:ext cx="5050809" cy="152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 বলতে কি বুঝ? </a:t>
            </a:r>
            <a:endParaRPr lang="en-US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47800" y="3886200"/>
            <a:ext cx="65532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bn-BD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যার ওজন আছে, যা কিছু জায়গা দখল করে, যা ইন্দ্রিয়ের সাহায্যে অনুভব করা যায় এবং বল প্রয়োগে বাধা দেয় তাকে পদার্থ বলে । </a:t>
            </a:r>
            <a:endParaRPr 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55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768824"/>
            <a:ext cx="3810000" cy="2286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6800" y="768824"/>
            <a:ext cx="3810000" cy="22860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0" y="3810000"/>
            <a:ext cx="6096000" cy="24384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6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493</Words>
  <Application>Microsoft Office PowerPoint</Application>
  <PresentationFormat>On-screen Show (4:3)</PresentationFormat>
  <Paragraphs>101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Multimedia</dc:creator>
  <cp:lastModifiedBy>Multimedia</cp:lastModifiedBy>
  <cp:revision>85</cp:revision>
  <dcterms:created xsi:type="dcterms:W3CDTF">2006-08-16T00:00:00Z</dcterms:created>
  <dcterms:modified xsi:type="dcterms:W3CDTF">2014-01-22T12:59:46Z</dcterms:modified>
</cp:coreProperties>
</file>